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76a7df32e54605" /><Relationship Type="http://schemas.openxmlformats.org/officeDocument/2006/relationships/extended-properties" Target="/docProps/app.xml" Id="R21de06df107c4b44" /><Relationship Type="http://schemas.openxmlformats.org/officeDocument/2006/relationships/officeDocument" Target="/ppt/presentation.xml" Id="R0e859aa478d446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c7d2fa7d9f4e30"/>
  </p:sldMasterIdLst>
  <p:notesMasterIdLst>
    <p:notesMasterId xmlns:r="http://schemas.openxmlformats.org/officeDocument/2006/relationships" r:id="R378550e245c84cc9"/>
  </p:notesMasterIdLst>
  <p:sldIdLst>
    <p:sldId xmlns:r="http://schemas.openxmlformats.org/officeDocument/2006/relationships" id="256" r:id="R2ceec1ab30664285"/>
    <p:sldId xmlns:r="http://schemas.openxmlformats.org/officeDocument/2006/relationships" id="257" r:id="R1f99a9c70b054870"/>
    <p:sldId xmlns:r="http://schemas.openxmlformats.org/officeDocument/2006/relationships" id="258" r:id="R2ba71df8aa734425"/>
    <p:sldId xmlns:r="http://schemas.openxmlformats.org/officeDocument/2006/relationships" id="259" r:id="R532307bbb34b4cd1"/>
    <p:sldId xmlns:r="http://schemas.openxmlformats.org/officeDocument/2006/relationships" id="260" r:id="Re71aae27c30e47ec"/>
    <p:sldId xmlns:r="http://schemas.openxmlformats.org/officeDocument/2006/relationships" id="261" r:id="R32b4b5d8733a4686"/>
    <p:sldId xmlns:r="http://schemas.openxmlformats.org/officeDocument/2006/relationships" id="262" r:id="R7dc4e9a029074af5"/>
    <p:sldId xmlns:r="http://schemas.openxmlformats.org/officeDocument/2006/relationships" id="263" r:id="R63c9b20434d54551"/>
    <p:sldId xmlns:r="http://schemas.openxmlformats.org/officeDocument/2006/relationships" id="264" r:id="R029396a2dd234d53"/>
    <p:sldId xmlns:r="http://schemas.openxmlformats.org/officeDocument/2006/relationships" id="265" r:id="R88ae455995454ff8"/>
    <p:sldId xmlns:r="http://schemas.openxmlformats.org/officeDocument/2006/relationships" id="266" r:id="R8cdfc8d9deba49ed"/>
    <p:sldId xmlns:r="http://schemas.openxmlformats.org/officeDocument/2006/relationships" id="267" r:id="Rf5c5869b1d9b4dbc"/>
    <p:sldId xmlns:r="http://schemas.openxmlformats.org/officeDocument/2006/relationships" id="268" r:id="Ra6d54a52e1004d34"/>
    <p:sldId xmlns:r="http://schemas.openxmlformats.org/officeDocument/2006/relationships" id="269" r:id="Rb404678c1d7649c9"/>
    <p:sldId xmlns:r="http://schemas.openxmlformats.org/officeDocument/2006/relationships" id="270" r:id="R99a590a956c9422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3e216156d04bdd" /><Relationship Type="http://schemas.openxmlformats.org/officeDocument/2006/relationships/slideMaster" Target="/ppt/slideMasters/slideMaster1.xml" Id="Rf5c7d2fa7d9f4e30" /><Relationship Type="http://schemas.openxmlformats.org/officeDocument/2006/relationships/notesMaster" Target="/ppt/notesMasters/notesMaster1.xml" Id="R378550e245c84cc9" /><Relationship Type="http://schemas.openxmlformats.org/officeDocument/2006/relationships/presProps" Target="/ppt/presProps.xml" Id="Raf71a3ad9f314802" /><Relationship Type="http://schemas.openxmlformats.org/officeDocument/2006/relationships/tableStyles" Target="/ppt/tableStyles.xml" Id="R1b207fe11ec24070" /><Relationship Type="http://schemas.openxmlformats.org/officeDocument/2006/relationships/slide" Target="/ppt/slides/slide1.xml" Id="R2ceec1ab30664285" /><Relationship Type="http://schemas.openxmlformats.org/officeDocument/2006/relationships/slide" Target="/ppt/slides/slide2.xml" Id="R1f99a9c70b054870" /><Relationship Type="http://schemas.openxmlformats.org/officeDocument/2006/relationships/slide" Target="/ppt/slides/slide3.xml" Id="R2ba71df8aa734425" /><Relationship Type="http://schemas.openxmlformats.org/officeDocument/2006/relationships/slide" Target="/ppt/slides/slide4.xml" Id="R532307bbb34b4cd1" /><Relationship Type="http://schemas.openxmlformats.org/officeDocument/2006/relationships/slide" Target="/ppt/slides/slide5.xml" Id="Re71aae27c30e47ec" /><Relationship Type="http://schemas.openxmlformats.org/officeDocument/2006/relationships/slide" Target="/ppt/slides/slide6.xml" Id="R32b4b5d8733a4686" /><Relationship Type="http://schemas.openxmlformats.org/officeDocument/2006/relationships/slide" Target="/ppt/slides/slide7.xml" Id="R7dc4e9a029074af5" /><Relationship Type="http://schemas.openxmlformats.org/officeDocument/2006/relationships/slide" Target="/ppt/slides/slide8.xml" Id="R63c9b20434d54551" /><Relationship Type="http://schemas.openxmlformats.org/officeDocument/2006/relationships/slide" Target="/ppt/slides/slide9.xml" Id="R029396a2dd234d53" /><Relationship Type="http://schemas.openxmlformats.org/officeDocument/2006/relationships/slide" Target="/ppt/slides/slide10.xml" Id="R88ae455995454ff8" /><Relationship Type="http://schemas.openxmlformats.org/officeDocument/2006/relationships/slide" Target="/ppt/slides/slide11.xml" Id="R8cdfc8d9deba49ed" /><Relationship Type="http://schemas.openxmlformats.org/officeDocument/2006/relationships/slide" Target="/ppt/slides/slide12.xml" Id="Rf5c5869b1d9b4dbc" /><Relationship Type="http://schemas.openxmlformats.org/officeDocument/2006/relationships/slide" Target="/ppt/slides/slide13.xml" Id="Ra6d54a52e1004d34" /><Relationship Type="http://schemas.openxmlformats.org/officeDocument/2006/relationships/slide" Target="/ppt/slides/slide14.xml" Id="Rb404678c1d7649c9" /><Relationship Type="http://schemas.openxmlformats.org/officeDocument/2006/relationships/slide" Target="/ppt/slides/slide15.xml" Id="R99a590a956c942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d3e22e041540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5e4435aa1b4007" /><Relationship Type="http://schemas.openxmlformats.org/officeDocument/2006/relationships/notesMaster" Target="/ppt/notesMasters/notesMaster1.xml" Id="R484857d634c84d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84945861e74c1d" /><Relationship Type="http://schemas.openxmlformats.org/officeDocument/2006/relationships/notesMaster" Target="/ppt/notesMasters/notesMaster1.xml" Id="R896b88f0470948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87f45d25164fe2" /><Relationship Type="http://schemas.openxmlformats.org/officeDocument/2006/relationships/notesMaster" Target="/ppt/notesMasters/notesMaster1.xml" Id="R90026be6283249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1e85b0ceb648b7" /><Relationship Type="http://schemas.openxmlformats.org/officeDocument/2006/relationships/notesMaster" Target="/ppt/notesMasters/notesMaster1.xml" Id="Ra3258716747f42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2aa0bf3265425a" /><Relationship Type="http://schemas.openxmlformats.org/officeDocument/2006/relationships/notesMaster" Target="/ppt/notesMasters/notesMaster1.xml" Id="R555c13a3aaf74d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803a4aa257c4f27" /><Relationship Type="http://schemas.openxmlformats.org/officeDocument/2006/relationships/notesMaster" Target="/ppt/notesMasters/notesMaster1.xml" Id="R097d3c1884824a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97c0e9ef184ac3" /><Relationship Type="http://schemas.openxmlformats.org/officeDocument/2006/relationships/notesMaster" Target="/ppt/notesMasters/notesMaster1.xml" Id="R997743afad3f44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3de12a3ab24256" /><Relationship Type="http://schemas.openxmlformats.org/officeDocument/2006/relationships/notesMaster" Target="/ppt/notesMasters/notesMaster1.xml" Id="R38f11da10a4541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b3716bc53749f2" /><Relationship Type="http://schemas.openxmlformats.org/officeDocument/2006/relationships/notesMaster" Target="/ppt/notesMasters/notesMaster1.xml" Id="Rd7dce38ef17949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0a87c800c504b54" /><Relationship Type="http://schemas.openxmlformats.org/officeDocument/2006/relationships/notesMaster" Target="/ppt/notesMasters/notesMaster1.xml" Id="R16cca9d3933d47a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7aae4cf59d4895" /><Relationship Type="http://schemas.openxmlformats.org/officeDocument/2006/relationships/notesMaster" Target="/ppt/notesMasters/notesMaster1.xml" Id="R89a90d1f44d34a0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a58e010678944c4" /><Relationship Type="http://schemas.openxmlformats.org/officeDocument/2006/relationships/notesMaster" Target="/ppt/notesMasters/notesMaster1.xml" Id="R44878cdc9924433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efaa70e391e4a80" /><Relationship Type="http://schemas.openxmlformats.org/officeDocument/2006/relationships/notesMaster" Target="/ppt/notesMasters/notesMaster1.xml" Id="R47551a57b20a4fa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3ae88bd61764226" /><Relationship Type="http://schemas.openxmlformats.org/officeDocument/2006/relationships/notesMaster" Target="/ppt/notesMasters/notesMaster1.xml" Id="R42474504f4944fd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0f9878561a3455e" /><Relationship Type="http://schemas.openxmlformats.org/officeDocument/2006/relationships/notesMaster" Target="/ppt/notesMasters/notesMaster1.xml" Id="Re5640d67df1143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Finalidade definida por Jean Maia: fornecer os ficheiros à equipa de TI para integrar os layouts no sistema e na base de dados existentes. Fotografia fornecida: Links de imagem/natal3_ALT.jpg. Data da entrega: 15 de outubro de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docs/GUIA-PARA-TI.md.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docs/GUIA-PARA-TI.md.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README.md e docs/MAPA-DOS-MODELOS.md.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README.md e assets/css.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assets/js e docs/GUIA-PARA-TI.md.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empresa-cuf.html, company.js e brief.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escolhas.html e assets/js/choices.js.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apresentacao.html e docs/MAPA-DOS-MODELOS.md.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docs/CONTRATOS-DE-DADOS.md.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docs/GUIA-PARA-TI.md e docs/INTEGRACAO.md.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docs/CONTRATOS-DE-DADOS.md e docs/CENARIOS-DE-ACEITACAO.md.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docs/MAPA-DOS-MODELOS.md e docs/CONTRATOS-DE-DADOS.md.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docs/CENARIOS-DE-ACEITACAO.md.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Fontes locais do pacote site-arvore: README.md e docs/GUIA-PARA-TI.md. Conteúdo dirigido à equipa de TI para integração no sistema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c51a0acad844f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4f1bdeba7349a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e53504d7a1467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f608e59dd1489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961ddb93d5453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1242da69b94b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7888A71-E5CD-4D22-9419-62EA7EDBD7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CEDF421-35DA-4F8F-9336-EBEBBBEA1F7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3A07C9-7AFA-4D4B-9E68-673B3D2A4E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21A05D6-408E-4CC0-A48E-81B15EC89D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116B857-D2B8-4AF3-BCB9-02E3D364A0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B8A80BE-EE8F-4B8E-910A-8B50A294F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26699D9-8886-4D35-B3DD-5B0194BDE5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BE05CA2-DD03-4149-AE35-62CB6695090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C66D129-70C1-4DEC-BE44-0F7322344E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121C558-4451-4E74-8C8E-C905973E3B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33c7a672634072" /><Relationship Type="http://schemas.openxmlformats.org/officeDocument/2006/relationships/slideLayout" Target="/ppt/slideLayouts/slideLayout1.xml" Id="Rb6ba466ad5374f78" /><Relationship Type="http://schemas.openxmlformats.org/officeDocument/2006/relationships/slideLayout" Target="/ppt/slideLayouts/slideLayout2.xml" Id="Ra63a665e50344a5e" /><Relationship Type="http://schemas.openxmlformats.org/officeDocument/2006/relationships/slideLayout" Target="/ppt/slideLayouts/slideLayout3.xml" Id="R1a21469bafe149ee" /><Relationship Type="http://schemas.openxmlformats.org/officeDocument/2006/relationships/slideLayout" Target="/ppt/slideLayouts/slideLayout4.xml" Id="R5a6ccd756e7f4a19" /><Relationship Type="http://schemas.openxmlformats.org/officeDocument/2006/relationships/slideLayout" Target="/ppt/slideLayouts/slideLayout5.xml" Id="Rc78b7755d06c4ec5" /><Relationship Type="http://schemas.openxmlformats.org/officeDocument/2006/relationships/slideLayout" Target="/ppt/slideLayouts/slideLayout6.xml" Id="R81adb9388cfb46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ba466ad5374f78"/>
    <p:sldLayoutId xmlns:r="http://schemas.openxmlformats.org/officeDocument/2006/relationships" id="2147483650" r:id="Ra63a665e50344a5e"/>
    <p:sldLayoutId xmlns:r="http://schemas.openxmlformats.org/officeDocument/2006/relationships" id="2147483651" r:id="R1a21469bafe149ee"/>
    <p:sldLayoutId xmlns:r="http://schemas.openxmlformats.org/officeDocument/2006/relationships" id="2147483652" r:id="R5a6ccd756e7f4a19"/>
    <p:sldLayoutId xmlns:r="http://schemas.openxmlformats.org/officeDocument/2006/relationships" id="2147483653" r:id="Rc78b7755d06c4ec5"/>
    <p:sldLayoutId xmlns:r="http://schemas.openxmlformats.org/officeDocument/2006/relationships" id="2147483654" r:id="R81adb9388cfb46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27edc1db5b4bc6" /><Relationship Type="http://schemas.openxmlformats.org/officeDocument/2006/relationships/image" Target="/ppt/media/image.jpeg" Id="Rc593eb3ad59748d0" /><Relationship Type="http://schemas.openxmlformats.org/officeDocument/2006/relationships/notesSlide" Target="/ppt/notesSlides/notesSlide1.xml" Id="R6fb1429e53c04f0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0ef52fa86d4948" /><Relationship Type="http://schemas.openxmlformats.org/officeDocument/2006/relationships/notesSlide" Target="/ppt/notesSlides/notesSlide2.xml" Id="Re25bd572a9b24f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78df1278594962" /><Relationship Type="http://schemas.openxmlformats.org/officeDocument/2006/relationships/notesSlide" Target="/ppt/notesSlides/notesSlide3.xml" Id="R02a2aae9562c4f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9a252eb7094973" /><Relationship Type="http://schemas.openxmlformats.org/officeDocument/2006/relationships/notesSlide" Target="/ppt/notesSlides/notesSlide4.xml" Id="R81c2a46443cd40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e1f44640a34869" /><Relationship Type="http://schemas.openxmlformats.org/officeDocument/2006/relationships/notesSlide" Target="/ppt/notesSlides/notesSlide5.xml" Id="R039ac6698dc446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c3cc1d88944bf5" /><Relationship Type="http://schemas.openxmlformats.org/officeDocument/2006/relationships/notesSlide" Target="/ppt/notesSlides/notesSlide6.xml" Id="Reb46f6404a7d4c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0dfceb16434edb" /><Relationship Type="http://schemas.openxmlformats.org/officeDocument/2006/relationships/image" Target="/ppt/media/image2.jpeg" Id="R94780b57ad254dbb" /><Relationship Type="http://schemas.openxmlformats.org/officeDocument/2006/relationships/notesSlide" Target="/ppt/notesSlides/notesSlide7.xml" Id="R1815c0a9a07f4c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4e7a74c67e44e0" /><Relationship Type="http://schemas.openxmlformats.org/officeDocument/2006/relationships/image" Target="/ppt/media/image3.jpeg" Id="R55753810236f4b8f" /><Relationship Type="http://schemas.openxmlformats.org/officeDocument/2006/relationships/notesSlide" Target="/ppt/notesSlides/notesSlide8.xml" Id="R91a2fca40188401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a390317db84148" /><Relationship Type="http://schemas.openxmlformats.org/officeDocument/2006/relationships/notesSlide" Target="/ppt/notesSlides/notesSlide9.xml" Id="R282be743776447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214fccf2114d70" /><Relationship Type="http://schemas.openxmlformats.org/officeDocument/2006/relationships/notesSlide" Target="/ppt/notesSlides/notesSlide10.xml" Id="R37db47a212a24d0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31e3bea3894c3a" /><Relationship Type="http://schemas.openxmlformats.org/officeDocument/2006/relationships/notesSlide" Target="/ppt/notesSlides/notesSlide11.xml" Id="R67b1c4787be1454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2b234aaeb649bd" /><Relationship Type="http://schemas.openxmlformats.org/officeDocument/2006/relationships/notesSlide" Target="/ppt/notesSlides/notesSlide12.xml" Id="R32221b7aa22c409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7cc7141d744ff1" /><Relationship Type="http://schemas.openxmlformats.org/officeDocument/2006/relationships/notesSlide" Target="/ppt/notesSlides/notesSlide13.xml" Id="Rfabd89f01c2a450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da1b88c1144f11" /><Relationship Type="http://schemas.openxmlformats.org/officeDocument/2006/relationships/notesSlide" Target="/ppt/notesSlides/notesSlide14.xml" Id="R8e33e41246b74e9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48f637140148f5" /><Relationship Type="http://schemas.openxmlformats.org/officeDocument/2006/relationships/notesSlide" Target="/ppt/notesSlides/notesSlide15.xml" Id="Rc3af461b302646e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20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92E738-8EB0-42E4-AD45-FC34D13DD0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93eb3ad59748d0"/>
          <a:srcRect xmlns:a="http://schemas.openxmlformats.org/drawingml/2006/main" l="31593" t="0" r="3159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72500" y="0"/>
            <a:ext cx="66675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Árvore do&#10;Apadrinhamento">
            <a:extLst xmlns:a="http://schemas.openxmlformats.org/drawingml/2006/main">
              <a:ext uri="{FF2B5EF4-FFF2-40B4-BE49-F238E27FC236}">
                <a16:creationId xmlns:a16="http://schemas.microsoft.com/office/drawing/2014/main" id="{F659C4B9-F120-4F83-814F-4360280C8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90750"/>
            <a:ext cx="7524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48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Árvore do</a:t>
            </a:r>
          </a:p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48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Apadrinhamento</a:t>
            </a:r>
          </a:p>
        </p:txBody>
      </p:sp>
      <p:sp>
        <p:nvSpPr>
          <p:cNvPr id="3" name="Guia de entrega&#10;para a equipa de TI">
            <a:extLst xmlns:a="http://schemas.openxmlformats.org/drawingml/2006/main">
              <a:ext uri="{FF2B5EF4-FFF2-40B4-BE49-F238E27FC236}">
                <a16:creationId xmlns:a16="http://schemas.microsoft.com/office/drawing/2014/main" id="{F95D60AE-6C9B-41B0-8340-9AA669A93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723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77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Guia de entrega</a:t>
            </a:r>
          </a:p>
          <a:p xmlns:a="http://schemas.openxmlformats.org/drawingml/2006/main">
            <a:pPr>
              <a:defRPr sz="277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77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para a equipa de TI</a:t>
            </a:r>
          </a:p>
        </p:txBody>
      </p:sp>
      <p:sp>
        <p:nvSpPr>
          <p:cNvPr id="4" name="Layouts e comportamentos para integração&#10;n">
            <a:extLst xmlns:a="http://schemas.openxmlformats.org/drawingml/2006/main">
              <a:ext uri="{FF2B5EF4-FFF2-40B4-BE49-F238E27FC236}">
                <a16:creationId xmlns:a16="http://schemas.microsoft.com/office/drawing/2014/main" id="{53E2D051-0099-4BFB-97DB-D9871A18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91250"/>
            <a:ext cx="685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D8E8F5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8E8F5"/>
                </a:solidFill>
                <a:latin typeface="Montserrat"/>
                <a:ea typeface="Montserrat"/>
                <a:cs typeface="Montserrat"/>
              </a:defRPr>
            </a:pPr>
            <a:r>
              <a:rPr sz="1950" b="0">
                <a:solidFill>
                  <a:srgbClr val="D8E8F5"/>
                </a:solidFill>
                <a:latin typeface="Montserrat"/>
                <a:ea typeface="Montserrat"/>
                <a:cs typeface="Montserrat"/>
              </a:rPr>
              <a:t>Layouts e comportamentos para integração</a:t>
            </a:r>
          </a:p>
          <a:p xmlns:a="http://schemas.openxmlformats.org/drawingml/2006/main">
            <a:pPr>
              <a:defRPr sz="1950" b="0">
                <a:solidFill>
                  <a:srgbClr val="D8E8F5"/>
                </a:solidFill>
                <a:latin typeface="Montserrat"/>
                <a:ea typeface="Montserrat"/>
                <a:cs typeface="Montserrat"/>
              </a:defRPr>
            </a:pPr>
            <a:r>
              <a:rPr sz="1950" b="0">
                <a:solidFill>
                  <a:srgbClr val="D8E8F5"/>
                </a:solidFill>
                <a:latin typeface="Montserrat"/>
                <a:ea typeface="Montserrat"/>
                <a:cs typeface="Montserrat"/>
              </a:rPr>
              <a:t>no sistema existente</a:t>
            </a:r>
          </a:p>
        </p:txBody>
      </p:sp>
    </p:spTree>
    <p:extLst>
      <p:ext uri="{BB962C8B-B14F-4D97-AF65-F5344CB8AC3E}">
        <p14:creationId xmlns:p14="http://schemas.microsoft.com/office/powerpoint/2010/main" val="13316837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Âmbito da entrega">
            <a:extLst xmlns:a="http://schemas.openxmlformats.org/drawingml/2006/main">
              <a:ext uri="{FF2B5EF4-FFF2-40B4-BE49-F238E27FC236}">
                <a16:creationId xmlns:a16="http://schemas.microsoft.com/office/drawing/2014/main" id="{5785FF15-F9F0-4822-9994-9916BE9AE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Âmbito da entrega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E2157B9F-C98B-49B4-8F9A-6ACFDD83F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3" name="O pacote fornece">
            <a:extLst xmlns:a="http://schemas.openxmlformats.org/drawingml/2006/main">
              <a:ext uri="{FF2B5EF4-FFF2-40B4-BE49-F238E27FC236}">
                <a16:creationId xmlns:a16="http://schemas.microsoft.com/office/drawing/2014/main" id="{8FDD52C7-96C4-44ED-9048-7FC8D9B8B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O pacote fornece</a:t>
            </a:r>
          </a:p>
        </p:txBody>
      </p:sp>
      <p:sp>
        <p:nvSpPr>
          <p:cNvPr id="4" name="HTML independentes, CSS externo e JavaScri">
            <a:extLst xmlns:a="http://schemas.openxmlformats.org/drawingml/2006/main">
              <a:ext uri="{FF2B5EF4-FFF2-40B4-BE49-F238E27FC236}">
                <a16:creationId xmlns:a16="http://schemas.microsoft.com/office/drawing/2014/main" id="{7EF32FCE-A470-4170-8C41-00B3C688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HTML independentes, CSS externo e JavaScript organizado por página. Imagens, SVG e Montserrat acompanham os ficheiros.</a:t>
            </a:r>
          </a:p>
        </p:txBody>
      </p:sp>
      <p:sp>
        <p:nvSpPr>
          <p:cNvPr id="5" name="A TI integra">
            <a:extLst xmlns:a="http://schemas.openxmlformats.org/drawingml/2006/main">
              <a:ext uri="{FF2B5EF4-FFF2-40B4-BE49-F238E27FC236}">
                <a16:creationId xmlns:a16="http://schemas.microsoft.com/office/drawing/2014/main" id="{B03265C3-133D-431F-AE19-23CF917C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9550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A TI integra</a:t>
            </a:r>
          </a:p>
        </p:txBody>
      </p:sp>
      <p:sp>
        <p:nvSpPr>
          <p:cNvPr id="6" name="Autenticação, permissões, catálogo e apadr">
            <a:extLst xmlns:a="http://schemas.openxmlformats.org/drawingml/2006/main">
              <a:ext uri="{FF2B5EF4-FFF2-40B4-BE49-F238E27FC236}">
                <a16:creationId xmlns:a16="http://schemas.microsoft.com/office/drawing/2014/main" id="{590516AA-8123-41EE-B789-2D65E542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8605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Autenticação, permissões, catálogo e apadrinhamentos ligados aos serviços e à base de dados do sistema.</a:t>
            </a:r>
          </a:p>
        </p:txBody>
      </p:sp>
      <p:sp>
        <p:nvSpPr>
          <p:cNvPr id="7" name="A revisão já permite">
            <a:extLst xmlns:a="http://schemas.openxmlformats.org/drawingml/2006/main">
              <a:ext uri="{FF2B5EF4-FFF2-40B4-BE49-F238E27FC236}">
                <a16:creationId xmlns:a16="http://schemas.microsoft.com/office/drawing/2014/main" id="{AB784197-5CA1-4CA2-BEE9-361D37D57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5775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A revisão já permite</a:t>
            </a:r>
          </a:p>
        </p:txBody>
      </p:sp>
      <p:sp>
        <p:nvSpPr>
          <p:cNvPr id="8" name="Percorrer os layouts, abrir os modais e ex">
            <a:extLst xmlns:a="http://schemas.openxmlformats.org/drawingml/2006/main">
              <a:ext uri="{FF2B5EF4-FFF2-40B4-BE49-F238E27FC236}">
                <a16:creationId xmlns:a16="http://schemas.microsoft.com/office/drawing/2014/main" id="{612069F1-0AF8-4B80-B01C-3CD400FF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4830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Percorrer os layouts, abrir os modais e experimentar os comportamentos com dados fictícios no navegador.</a:t>
            </a:r>
          </a:p>
        </p:txBody>
      </p:sp>
      <p:sp>
        <p:nvSpPr>
          <p:cNvPr id="9" name="A arquitetura permanece aberta">
            <a:extLst xmlns:a="http://schemas.openxmlformats.org/drawingml/2006/main">
              <a:ext uri="{FF2B5EF4-FFF2-40B4-BE49-F238E27FC236}">
                <a16:creationId xmlns:a16="http://schemas.microsoft.com/office/drawing/2014/main" id="{332B2578-F8E3-496B-9409-13121EA4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85775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A arquitetura permanece aberta</a:t>
            </a:r>
          </a:p>
        </p:txBody>
      </p:sp>
      <p:sp>
        <p:nvSpPr>
          <p:cNvPr id="10" name="Os contratos sugeridos podem adaptar-se ao">
            <a:extLst xmlns:a="http://schemas.openxmlformats.org/drawingml/2006/main">
              <a:ext uri="{FF2B5EF4-FFF2-40B4-BE49-F238E27FC236}">
                <a16:creationId xmlns:a16="http://schemas.microsoft.com/office/drawing/2014/main" id="{A6DF62E3-7D96-474C-8331-F1759F35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44830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Os contratos sugeridos podem adaptar-se ao backend existente. Esta entrega não escolhe um framework ou um motor de base de dados.</a:t>
            </a:r>
          </a:p>
        </p:txBody>
      </p:sp>
    </p:spTree>
    <p:extLst>
      <p:ext uri="{BB962C8B-B14F-4D97-AF65-F5344CB8AC3E}">
        <p14:creationId xmlns:p14="http://schemas.microsoft.com/office/powerpoint/2010/main" val="17500118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ercurso do colaborador">
            <a:extLst xmlns:a="http://schemas.openxmlformats.org/drawingml/2006/main">
              <a:ext uri="{FF2B5EF4-FFF2-40B4-BE49-F238E27FC236}">
                <a16:creationId xmlns:a16="http://schemas.microsoft.com/office/drawing/2014/main" id="{AA5531CD-CC7C-4F80-8A9E-B421ED25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Percurso do colaborador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D50EDB40-3A5E-4470-AD68-667EA3C7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3" name="01  Landing pública">
            <a:extLst xmlns:a="http://schemas.openxmlformats.org/drawingml/2006/main">
              <a:ext uri="{FF2B5EF4-FFF2-40B4-BE49-F238E27FC236}">
                <a16:creationId xmlns:a16="http://schemas.microsoft.com/office/drawing/2014/main" id="{B43830B5-2F6B-4CC7-AC45-377469820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4953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01  Landing pública</a:t>
            </a:r>
          </a:p>
        </p:txBody>
      </p:sp>
      <p:sp>
        <p:nvSpPr>
          <p:cNvPr id="4" name="Página única de scroll vertical que explic">
            <a:extLst xmlns:a="http://schemas.openxmlformats.org/drawingml/2006/main">
              <a:ext uri="{FF2B5EF4-FFF2-40B4-BE49-F238E27FC236}">
                <a16:creationId xmlns:a16="http://schemas.microsoft.com/office/drawing/2014/main" id="{3227CF17-CD7F-4AE8-BEA9-75AEE9E0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00250"/>
            <a:ext cx="8191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Página única de scroll vertical que explica a iniciativa e encaminha para o login.</a:t>
            </a:r>
          </a:p>
        </p:txBody>
      </p:sp>
      <p:sp>
        <p:nvSpPr>
          <p:cNvPr id="5" name="02  Login">
            <a:extLst xmlns:a="http://schemas.openxmlformats.org/drawingml/2006/main">
              <a:ext uri="{FF2B5EF4-FFF2-40B4-BE49-F238E27FC236}">
                <a16:creationId xmlns:a16="http://schemas.microsoft.com/office/drawing/2014/main" id="{C6A649CD-88CD-44D4-BF5E-653CBE25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62325"/>
            <a:ext cx="4953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02  Login</a:t>
            </a:r>
          </a:p>
        </p:txBody>
      </p:sp>
      <p:sp>
        <p:nvSpPr>
          <p:cNvPr id="6" name="Entrada na conta e acesso aos fluxos de co">
            <a:extLst xmlns:a="http://schemas.openxmlformats.org/drawingml/2006/main">
              <a:ext uri="{FF2B5EF4-FFF2-40B4-BE49-F238E27FC236}">
                <a16:creationId xmlns:a16="http://schemas.microsoft.com/office/drawing/2014/main" id="{9558E7C8-C323-4CCD-AD96-42B4E7FC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62325"/>
            <a:ext cx="8191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Entrada na conta e acesso aos fluxos de consentimento, recuperação e autenticação empresarial.</a:t>
            </a:r>
          </a:p>
        </p:txBody>
      </p:sp>
      <p:sp>
        <p:nvSpPr>
          <p:cNvPr id="7" name="03  Empresa e local">
            <a:extLst xmlns:a="http://schemas.openxmlformats.org/drawingml/2006/main">
              <a:ext uri="{FF2B5EF4-FFF2-40B4-BE49-F238E27FC236}">
                <a16:creationId xmlns:a16="http://schemas.microsoft.com/office/drawing/2014/main" id="{CC1AA2B9-9F6C-45FB-A39A-95ACB453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24400"/>
            <a:ext cx="4953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03  Empresa e local</a:t>
            </a:r>
          </a:p>
        </p:txBody>
      </p:sp>
      <p:sp>
        <p:nvSpPr>
          <p:cNvPr id="8" name="A sessão determina a empresa. O colaborado">
            <a:extLst xmlns:a="http://schemas.openxmlformats.org/drawingml/2006/main">
              <a:ext uri="{FF2B5EF4-FFF2-40B4-BE49-F238E27FC236}">
                <a16:creationId xmlns:a16="http://schemas.microsoft.com/office/drawing/2014/main" id="{64F6000C-D2E6-45F4-9840-984E8BA8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24400"/>
            <a:ext cx="8191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A sessão determina a empresa. O colaborador escolhe um local de entrega autorizado.</a:t>
            </a:r>
          </a:p>
        </p:txBody>
      </p:sp>
      <p:sp>
        <p:nvSpPr>
          <p:cNvPr id="9" name="04  Escolhas">
            <a:extLst xmlns:a="http://schemas.openxmlformats.org/drawingml/2006/main">
              <a:ext uri="{FF2B5EF4-FFF2-40B4-BE49-F238E27FC236}">
                <a16:creationId xmlns:a16="http://schemas.microsoft.com/office/drawing/2014/main" id="{4523C883-E85C-4DA1-9F06-A7F693F49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86475"/>
            <a:ext cx="4953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04  Escolhas</a:t>
            </a:r>
          </a:p>
        </p:txBody>
      </p:sp>
      <p:sp>
        <p:nvSpPr>
          <p:cNvPr id="10" name="O colaborador filtra crianças, confirma o ">
            <a:extLst xmlns:a="http://schemas.openxmlformats.org/drawingml/2006/main">
              <a:ext uri="{FF2B5EF4-FFF2-40B4-BE49-F238E27FC236}">
                <a16:creationId xmlns:a16="http://schemas.microsoft.com/office/drawing/2014/main" id="{AA27A8BF-9E83-41C1-9FD2-F6B283B0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086475"/>
            <a:ext cx="8191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O colaborador filtra crianças, confirma o apadrinhamento e acompanha os seus afilhados.</a:t>
            </a:r>
          </a:p>
        </p:txBody>
      </p:sp>
    </p:spTree>
    <p:extLst>
      <p:ext uri="{BB962C8B-B14F-4D97-AF65-F5344CB8AC3E}">
        <p14:creationId xmlns:p14="http://schemas.microsoft.com/office/powerpoint/2010/main" val="10347684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Páginas e variantes">
            <a:extLst xmlns:a="http://schemas.openxmlformats.org/drawingml/2006/main">
              <a:ext uri="{FF2B5EF4-FFF2-40B4-BE49-F238E27FC236}">
                <a16:creationId xmlns:a16="http://schemas.microsoft.com/office/drawing/2014/main" id="{5187917D-E30A-4D43-BEBA-78DD3A7F1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Páginas e variantes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EC4EE23B-8147-4942-AC54-9363353F2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04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C2AB9D-49B6-4EAB-9EC7-5C3A2EDA100D}"/>
              </a:ext>
            </a:extLst>
          </p:cNvPr>
          <p:cNvGraphicFramePr/>
          <p:nvPr/>
        </p:nvGraphicFramePr>
        <p:xfrm>
          <a:off xmlns:a="http://schemas.openxmlformats.org/drawingml/2006/main" x="762000" y="2000250"/>
          <a:ext xmlns:a="http://schemas.openxmlformats.org/drawingml/2006/main" cx="13716000" cy="4857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91000"/>
                <a:gridCol w="9525000"/>
              </a:tblGrid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Ficheiro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Responsabilidade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index.html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Landing pública de scroll vertical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login.html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Login e estados relacionados com o acesso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empresa-*.html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Cinco variantes: JM, Família JM, Bondalti, WineStone e CUF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escolhas.html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Filtros, cartões, apadrinhamentos e respetivos modais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apresentacao.html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Índice navegável de revisão dos modelos e dos estados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4" name="São nove ficheiros HTML. As cinco variante">
            <a:extLst xmlns:a="http://schemas.openxmlformats.org/drawingml/2006/main">
              <a:ext uri="{FF2B5EF4-FFF2-40B4-BE49-F238E27FC236}">
                <a16:creationId xmlns:a16="http://schemas.microsoft.com/office/drawing/2014/main" id="{3B84AC5B-A7C1-4466-A27F-316C3EB3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04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875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São nove ficheiros HTML. As cinco variantes de empresa pertencem à mesma página-base.</a:t>
            </a:r>
          </a:p>
        </p:txBody>
      </p:sp>
    </p:spTree>
    <p:extLst>
      <p:ext uri="{BB962C8B-B14F-4D97-AF65-F5344CB8AC3E}">
        <p14:creationId xmlns:p14="http://schemas.microsoft.com/office/powerpoint/2010/main" val="21456433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Estrutura visual e recursos">
            <a:extLst xmlns:a="http://schemas.openxmlformats.org/drawingml/2006/main">
              <a:ext uri="{FF2B5EF4-FFF2-40B4-BE49-F238E27FC236}">
                <a16:creationId xmlns:a16="http://schemas.microsoft.com/office/drawing/2014/main" id="{CF2CBB88-6AE2-4530-84A7-1AD1C944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Estrutura visual e recursos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9266345B-684F-48D0-9D07-6A0E1DE1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05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CA8CB3-5C06-4A7B-80B3-8BBE0DC308A2}"/>
              </a:ext>
            </a:extLst>
          </p:cNvPr>
          <p:cNvGraphicFramePr/>
          <p:nvPr/>
        </p:nvGraphicFramePr>
        <p:xfrm>
          <a:off xmlns:a="http://schemas.openxmlformats.org/drawingml/2006/main" x="762000" y="1952625"/>
          <a:ext xmlns:a="http://schemas.openxmlformats.org/drawingml/2006/main" cx="13716000" cy="5000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29250"/>
                <a:gridCol w="8286750"/>
              </a:tblGrid>
              <a:tr h="833438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Pasta ou ficheiro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Conteúdo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</a:tr>
              <a:tr h="833438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assets/css/base.css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Fontes, variáveis de cor, estrutura e elementos partilhados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833438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assets/css/pages.css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Composição da landing, login e páginas de empresa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3438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assets/css/components.css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Filtros, cartões, paginação, afilhados e modais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833438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assets/images e assets/icons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Fotografias WebP e logos/ícones SVG fornecidos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3438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assets/fonts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Montserrat local, com os pesos fornecidos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4" name="Os HTML carregam as três folhas de estilo ">
            <a:extLst xmlns:a="http://schemas.openxmlformats.org/drawingml/2006/main">
              <a:ext uri="{FF2B5EF4-FFF2-40B4-BE49-F238E27FC236}">
                <a16:creationId xmlns:a16="http://schemas.microsoft.com/office/drawing/2014/main" id="{2F9F02EB-A464-40BA-8AE0-D4CBEA21C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334250"/>
            <a:ext cx="1323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Os HTML carregam as três folhas de estilo nessa ordem, sem CSS inline.</a:t>
            </a:r>
          </a:p>
        </p:txBody>
      </p:sp>
    </p:spTree>
    <p:extLst>
      <p:ext uri="{BB962C8B-B14F-4D97-AF65-F5344CB8AC3E}">
        <p14:creationId xmlns:p14="http://schemas.microsoft.com/office/powerpoint/2010/main" val="4698774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JavaScript e ordem de carregamento">
            <a:extLst xmlns:a="http://schemas.openxmlformats.org/drawingml/2006/main">
              <a:ext uri="{FF2B5EF4-FFF2-40B4-BE49-F238E27FC236}">
                <a16:creationId xmlns:a16="http://schemas.microsoft.com/office/drawing/2014/main" id="{DCC5C07C-46F6-4CE9-A3DB-4EC7C735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JavaScript e ordem de carregamento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F06202D9-812F-46ED-BCA0-1134D3CD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06</a:t>
            </a:r>
          </a:p>
        </p:txBody>
      </p:sp>
      <p:sp>
        <p:nvSpPr>
          <p:cNvPr id="3" name="data.js, depois common.js e, por fim, o sc">
            <a:extLst xmlns:a="http://schemas.openxmlformats.org/drawingml/2006/main">
              <a:ext uri="{FF2B5EF4-FFF2-40B4-BE49-F238E27FC236}">
                <a16:creationId xmlns:a16="http://schemas.microsoft.com/office/drawing/2014/main" id="{6D79189C-CD3A-4A5B-8209-6551DE28A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19250"/>
            <a:ext cx="1352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9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data.js, depois common.js e, por fim, o script da página. Todos carregam com defer.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CF8720-5B9D-4986-8869-96919FE27E8F}"/>
              </a:ext>
            </a:extLst>
          </p:cNvPr>
          <p:cNvGraphicFramePr/>
          <p:nvPr/>
        </p:nvGraphicFramePr>
        <p:xfrm>
          <a:off xmlns:a="http://schemas.openxmlformats.org/drawingml/2006/main" x="762000" y="2619375"/>
          <a:ext xmlns:a="http://schemas.openxmlformats.org/drawingml/2006/main" cx="13716000" cy="4524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238750"/>
                <a:gridCol w="8477250"/>
              </a:tblGrid>
              <a:tr h="754063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Ficheiro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Responsabilidade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</a:tr>
              <a:tr h="754063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data.js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Dados fictícios publicados em window.ArvoresData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754063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common.js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Modais, foco e estado local em window.Arvores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4063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login.js e company.js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Acesso demonstrativo e escolha do local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754063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choices.js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Filtros, renderização, confirmação, nome e cancelamento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4063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landing.js e review.js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Links nativos da landing e controlos do índice de revisão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3136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Locais e disponibilidade">
            <a:extLst xmlns:a="http://schemas.openxmlformats.org/drawingml/2006/main">
              <a:ext uri="{FF2B5EF4-FFF2-40B4-BE49-F238E27FC236}">
                <a16:creationId xmlns:a16="http://schemas.microsoft.com/office/drawing/2014/main" id="{5878CDBA-6B35-43B9-94C0-62C0164D1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Locais e disponibilidade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7C38ADFB-0A33-45D4-A0EA-5E5C1126C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07</a:t>
            </a:r>
          </a:p>
        </p:txBody>
      </p:sp>
      <p:sp>
        <p:nvSpPr>
          <p:cNvPr id="3" name="CUF sempre aberta">
            <a:extLst xmlns:a="http://schemas.openxmlformats.org/drawingml/2006/main">
              <a:ext uri="{FF2B5EF4-FFF2-40B4-BE49-F238E27FC236}">
                <a16:creationId xmlns:a16="http://schemas.microsoft.com/office/drawing/2014/main" id="{19BD777A-0DFB-4BFF-B020-43F04B8FA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CUF sempre aberta</a:t>
            </a:r>
          </a:p>
        </p:txBody>
      </p:sp>
      <p:sp>
        <p:nvSpPr>
          <p:cNvPr id="4" name="Centros corporativos, clínicas, hospitais ">
            <a:extLst xmlns:a="http://schemas.openxmlformats.org/drawingml/2006/main">
              <a:ext uri="{FF2B5EF4-FFF2-40B4-BE49-F238E27FC236}">
                <a16:creationId xmlns:a16="http://schemas.microsoft.com/office/drawing/2014/main" id="{5958ACCE-AD5C-4EC0-AF8D-630950E5A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857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Centros corporativos, clínicas, hospitais e contact centers apresentam os respetivos locais desde o início.</a:t>
            </a:r>
          </a:p>
        </p:txBody>
      </p:sp>
      <p:sp>
        <p:nvSpPr>
          <p:cNvPr id="5" name="Disponibilidade visível">
            <a:extLst xmlns:a="http://schemas.openxmlformats.org/drawingml/2006/main">
              <a:ext uri="{FF2B5EF4-FFF2-40B4-BE49-F238E27FC236}">
                <a16:creationId xmlns:a16="http://schemas.microsoft.com/office/drawing/2014/main" id="{63F661A8-D6DF-47B6-AB8A-F37F14A8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48125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Disponibilidade visível</a:t>
            </a:r>
          </a:p>
        </p:txBody>
      </p:sp>
      <p:sp>
        <p:nvSpPr>
          <p:cNvPr id="6" name="O local indisponível surge a cinzento e nã">
            <a:extLst xmlns:a="http://schemas.openxmlformats.org/drawingml/2006/main">
              <a:ext uri="{FF2B5EF4-FFF2-40B4-BE49-F238E27FC236}">
                <a16:creationId xmlns:a16="http://schemas.microsoft.com/office/drawing/2014/main" id="{9993B4B7-E351-4E02-898D-DF53D346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38675"/>
            <a:ext cx="857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O local indisponível surge a cinzento e não pode ser selecionado. O sistema deve fornecer a disponibilidade atual.</a:t>
            </a:r>
          </a:p>
        </p:txBody>
      </p:sp>
      <p:sp>
        <p:nvSpPr>
          <p:cNvPr id="7" name="Outras empresas">
            <a:extLst xmlns:a="http://schemas.openxmlformats.org/drawingml/2006/main">
              <a:ext uri="{FF2B5EF4-FFF2-40B4-BE49-F238E27FC236}">
                <a16:creationId xmlns:a16="http://schemas.microsoft.com/office/drawing/2014/main" id="{7AFB81D2-469A-4F01-801E-3CEE5D05F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00750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Outras empresas</a:t>
            </a:r>
          </a:p>
        </p:txBody>
      </p:sp>
      <p:sp>
        <p:nvSpPr>
          <p:cNvPr id="8" name="Cada local é um botão direto, sem opções i">
            <a:extLst xmlns:a="http://schemas.openxmlformats.org/drawingml/2006/main">
              <a:ext uri="{FF2B5EF4-FFF2-40B4-BE49-F238E27FC236}">
                <a16:creationId xmlns:a16="http://schemas.microsoft.com/office/drawing/2014/main" id="{6DC92222-79FB-4070-9726-52F0B4581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91300"/>
            <a:ext cx="857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Cada local é um botão direto, sem opções internas. A autorização pertence ao servidor.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18432A-1152-4B7B-AD21-D8794187A9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780b57ad254dbb"/>
          <a:srcRect xmlns:a="http://schemas.openxmlformats.org/drawingml/2006/main" l="0" t="18774" r="0" b="67411"/>
          <a:stretch xmlns:a="http://schemas.openxmlformats.org/drawingml/2006/main"/>
        </p:blipFill>
        <p:spPr>
          <a:xfrm xmlns:a="http://schemas.openxmlformats.org/drawingml/2006/main">
            <a:off x="10287000" y="2476500"/>
            <a:ext cx="3905250" cy="4061460"/>
          </a:xfrm>
          <a:prstGeom xmlns:a="http://schemas.openxmlformats.org/drawingml/2006/main" prst="rect">
            <a:avLst/>
          </a:prstGeom>
        </p:spPr>
      </p:pic>
      <p:sp>
        <p:nvSpPr>
          <p:cNvPr id="10" name="Detalhe da interface local">
            <a:extLst xmlns:a="http://schemas.openxmlformats.org/drawingml/2006/main">
              <a:ext uri="{FF2B5EF4-FFF2-40B4-BE49-F238E27FC236}">
                <a16:creationId xmlns:a16="http://schemas.microsoft.com/office/drawing/2014/main" id="{720DB5C8-488D-4131-9780-A185298AE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819900"/>
            <a:ext cx="3905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425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Detalhe da interface local</a:t>
            </a:r>
          </a:p>
        </p:txBody>
      </p:sp>
    </p:spTree>
    <p:extLst>
      <p:ext uri="{BB962C8B-B14F-4D97-AF65-F5344CB8AC3E}">
        <p14:creationId xmlns:p14="http://schemas.microsoft.com/office/powerpoint/2010/main" val="19917752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Escolhas e acompanhamento">
            <a:extLst xmlns:a="http://schemas.openxmlformats.org/drawingml/2006/main">
              <a:ext uri="{FF2B5EF4-FFF2-40B4-BE49-F238E27FC236}">
                <a16:creationId xmlns:a16="http://schemas.microsoft.com/office/drawing/2014/main" id="{9ABA1867-5168-4D4D-8437-58E7AF3B5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Escolhas e acompanhamento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184D3EA1-DD57-447E-87DB-27FE888B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08</a:t>
            </a:r>
          </a:p>
        </p:txBody>
      </p:sp>
      <p:sp>
        <p:nvSpPr>
          <p:cNvPr id="3" name="Filtros cumulativos">
            <a:extLst xmlns:a="http://schemas.openxmlformats.org/drawingml/2006/main">
              <a:ext uri="{FF2B5EF4-FFF2-40B4-BE49-F238E27FC236}">
                <a16:creationId xmlns:a16="http://schemas.microsoft.com/office/drawing/2014/main" id="{B4182A46-AF75-4F3A-9165-C0C11250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838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Filtros cumulativos</a:t>
            </a:r>
          </a:p>
        </p:txBody>
      </p:sp>
      <p:sp>
        <p:nvSpPr>
          <p:cNvPr id="4" name="Género, intervalo de idades e instituições">
            <a:extLst xmlns:a="http://schemas.openxmlformats.org/drawingml/2006/main">
              <a:ext uri="{FF2B5EF4-FFF2-40B4-BE49-F238E27FC236}">
                <a16:creationId xmlns:a16="http://schemas.microsoft.com/office/drawing/2014/main" id="{FD102AB2-EDF3-4E51-A993-07548A1F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838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Género, intervalo de idades e instituições combinam-se. Há estado vazio e opção de limpar filtros.</a:t>
            </a:r>
          </a:p>
        </p:txBody>
      </p:sp>
      <p:sp>
        <p:nvSpPr>
          <p:cNvPr id="5" name="Contadores distintos">
            <a:extLst xmlns:a="http://schemas.openxmlformats.org/drawingml/2006/main">
              <a:ext uri="{FF2B5EF4-FFF2-40B4-BE49-F238E27FC236}">
                <a16:creationId xmlns:a16="http://schemas.microsoft.com/office/drawing/2014/main" id="{C5FE9E53-AA61-46A6-BE05-8839AEF5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48125"/>
            <a:ext cx="838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Contadores distintos</a:t>
            </a:r>
          </a:p>
        </p:txBody>
      </p:sp>
      <p:sp>
        <p:nvSpPr>
          <p:cNvPr id="6" name="O contador do local representa todas as cr">
            <a:extLst xmlns:a="http://schemas.openxmlformats.org/drawingml/2006/main">
              <a:ext uri="{FF2B5EF4-FFF2-40B4-BE49-F238E27FC236}">
                <a16:creationId xmlns:a16="http://schemas.microsoft.com/office/drawing/2014/main" id="{61EBA451-2921-476B-80D0-6D5AADDF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38675"/>
            <a:ext cx="838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O contador do local representa todas as crianças disponíveis. A paginação representa os resultados filtrados.</a:t>
            </a:r>
          </a:p>
        </p:txBody>
      </p:sp>
      <p:sp>
        <p:nvSpPr>
          <p:cNvPr id="7" name="Afilhados do colaborador">
            <a:extLst xmlns:a="http://schemas.openxmlformats.org/drawingml/2006/main">
              <a:ext uri="{FF2B5EF4-FFF2-40B4-BE49-F238E27FC236}">
                <a16:creationId xmlns:a16="http://schemas.microsoft.com/office/drawing/2014/main" id="{D3B09823-5256-4916-B75E-3BE92ADEA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00750"/>
            <a:ext cx="838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Afilhados do colaborador</a:t>
            </a:r>
          </a:p>
        </p:txBody>
      </p:sp>
      <p:sp>
        <p:nvSpPr>
          <p:cNvPr id="8" name="As linhas apresentam referência, prazo e l">
            <a:extLst xmlns:a="http://schemas.openxmlformats.org/drawingml/2006/main">
              <a:ext uri="{FF2B5EF4-FFF2-40B4-BE49-F238E27FC236}">
                <a16:creationId xmlns:a16="http://schemas.microsoft.com/office/drawing/2014/main" id="{65BD8B46-8A86-4E27-B825-50138D42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91300"/>
            <a:ext cx="838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As linhas apresentam referência, prazo e local. As opções permitem nome do padrinho e cancelamento, quando autorizado.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B5C29A-ABF0-4CC2-833C-66A661A676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753810236f4b8f"/>
          <a:srcRect xmlns:a="http://schemas.openxmlformats.org/drawingml/2006/main" l="0" t="23757" r="0" b="60405"/>
          <a:stretch xmlns:a="http://schemas.openxmlformats.org/drawingml/2006/main"/>
        </p:blipFill>
        <p:spPr>
          <a:xfrm xmlns:a="http://schemas.openxmlformats.org/drawingml/2006/main">
            <a:off x="10191750" y="2476500"/>
            <a:ext cx="4048125" cy="3886200"/>
          </a:xfrm>
          <a:prstGeom xmlns:a="http://schemas.openxmlformats.org/drawingml/2006/main" prst="rect">
            <a:avLst/>
          </a:prstGeom>
        </p:spPr>
      </p:pic>
      <p:sp>
        <p:nvSpPr>
          <p:cNvPr id="10" name="Detalhe da interface local">
            <a:extLst xmlns:a="http://schemas.openxmlformats.org/drawingml/2006/main">
              <a:ext uri="{FF2B5EF4-FFF2-40B4-BE49-F238E27FC236}">
                <a16:creationId xmlns:a16="http://schemas.microsoft.com/office/drawing/2014/main" id="{ADCBB03A-98B3-45B2-8CC6-499EACAC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6819900"/>
            <a:ext cx="404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425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Detalhe da interface local</a:t>
            </a:r>
          </a:p>
        </p:txBody>
      </p:sp>
    </p:spTree>
    <p:extLst>
      <p:ext uri="{BB962C8B-B14F-4D97-AF65-F5344CB8AC3E}">
        <p14:creationId xmlns:p14="http://schemas.microsoft.com/office/powerpoint/2010/main" val="5924639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Estados da interface">
            <a:extLst xmlns:a="http://schemas.openxmlformats.org/drawingml/2006/main">
              <a:ext uri="{FF2B5EF4-FFF2-40B4-BE49-F238E27FC236}">
                <a16:creationId xmlns:a16="http://schemas.microsoft.com/office/drawing/2014/main" id="{D38EFF26-2018-46E9-B8A7-FE76BFD3F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Estados da interface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4DF31DB7-685D-4055-8470-54197053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09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D53E84-A499-4901-8F32-91D56571BEB1}"/>
              </a:ext>
            </a:extLst>
          </p:cNvPr>
          <p:cNvGraphicFramePr/>
          <p:nvPr/>
        </p:nvGraphicFramePr>
        <p:xfrm>
          <a:off xmlns:a="http://schemas.openxmlformats.org/drawingml/2006/main" x="762000" y="2000250"/>
          <a:ext xmlns:a="http://schemas.openxmlformats.org/drawingml/2006/main" cx="13716000" cy="4857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14750"/>
                <a:gridCol w="10001250"/>
              </a:tblGrid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Página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Estados para revisão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Login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Registo/recuperação com consentimento e informação de OKTA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Empresa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Aviso inicial de responsabilidade pela entrega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Escolhas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Dropdown de instituições, confirmação e agradecimento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Afilhados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Opções, alteração de nome e confirmação de cancelamento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Local bloqueado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Aviso após o primeiro apadrinhamento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4" name="O índice abre dez estados de revisão. Os m">
            <a:extLst xmlns:a="http://schemas.openxmlformats.org/drawingml/2006/main">
              <a:ext uri="{FF2B5EF4-FFF2-40B4-BE49-F238E27FC236}">
                <a16:creationId xmlns:a16="http://schemas.microsoft.com/office/drawing/2014/main" id="{6E19A6AB-50FA-4980-B52D-81DB7BC20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23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875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O índice abre dez estados de revisão. Os modais pertencem às suas páginas-base.</a:t>
            </a:r>
          </a:p>
        </p:txBody>
      </p:sp>
    </p:spTree>
    <p:extLst>
      <p:ext uri="{BB962C8B-B14F-4D97-AF65-F5344CB8AC3E}">
        <p14:creationId xmlns:p14="http://schemas.microsoft.com/office/powerpoint/2010/main" val="4273276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Dados esperados do sistema">
            <a:extLst xmlns:a="http://schemas.openxmlformats.org/drawingml/2006/main">
              <a:ext uri="{FF2B5EF4-FFF2-40B4-BE49-F238E27FC236}">
                <a16:creationId xmlns:a16="http://schemas.microsoft.com/office/drawing/2014/main" id="{EADD7D10-882A-4967-A009-82EFF7DF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Dados esperados do sistema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38388B98-460A-4B09-90CB-95AE25FB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10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6EA416-CC19-4E2D-9A36-8492D8BD387F}"/>
              </a:ext>
            </a:extLst>
          </p:cNvPr>
          <p:cNvGraphicFramePr/>
          <p:nvPr/>
        </p:nvGraphicFramePr>
        <p:xfrm>
          <a:off xmlns:a="http://schemas.openxmlformats.org/drawingml/2006/main" x="762000" y="2095500"/>
          <a:ext xmlns:a="http://schemas.openxmlformats.org/drawingml/2006/main" cx="13716000" cy="4143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9906000"/>
              </a:tblGrid>
              <a:tr h="82867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Objeto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Dados necessários à interface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</a:tr>
              <a:tr h="82867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Sessão e local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Colaborador, empresa, locais autorizados e bloqueio de entrega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82867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Criança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ID, nome apresentado, idade, género, instituição e pedido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Apadrinhamento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ID próprio, criança, padrinho, referência, local, prazo e entrega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828675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Notificação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Estado real do email após a reserva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O ID do apadrinhamento é diferente do ID d">
            <a:extLst xmlns:a="http://schemas.openxmlformats.org/drawingml/2006/main">
              <a:ext uri="{FF2B5EF4-FFF2-40B4-BE49-F238E27FC236}">
                <a16:creationId xmlns:a16="http://schemas.microsoft.com/office/drawing/2014/main" id="{6A547B0A-5472-41F7-B428-4BA8166D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0"/>
            <a:ext cx="1333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O ID do apadrinhamento é diferente do ID da criança. Os nomes de campos podem seguir o sistema existente.</a:t>
            </a:r>
          </a:p>
        </p:txBody>
      </p:sp>
    </p:spTree>
    <p:extLst>
      <p:ext uri="{BB962C8B-B14F-4D97-AF65-F5344CB8AC3E}">
        <p14:creationId xmlns:p14="http://schemas.microsoft.com/office/powerpoint/2010/main" val="12540635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ontos de ligação no código">
            <a:extLst xmlns:a="http://schemas.openxmlformats.org/drawingml/2006/main">
              <a:ext uri="{FF2B5EF4-FFF2-40B4-BE49-F238E27FC236}">
                <a16:creationId xmlns:a16="http://schemas.microsoft.com/office/drawing/2014/main" id="{EAE398D4-DBF7-4F45-8D06-E2A355A77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Pontos de ligação no código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5B04B0F9-9B10-4DA0-AD4A-9F6E2A53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11</a:t>
            </a:r>
          </a:p>
        </p:txBody>
      </p:sp>
      <p:sp>
        <p:nvSpPr>
          <p:cNvPr id="3" name="Sessão e permissões">
            <a:extLst xmlns:a="http://schemas.openxmlformats.org/drawingml/2006/main">
              <a:ext uri="{FF2B5EF4-FFF2-40B4-BE49-F238E27FC236}">
                <a16:creationId xmlns:a16="http://schemas.microsoft.com/office/drawing/2014/main" id="{DF6DCAC0-50D6-48B4-BE40-42CC9804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47875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Sessão e permissões</a:t>
            </a:r>
          </a:p>
        </p:txBody>
      </p:sp>
      <p:sp>
        <p:nvSpPr>
          <p:cNvPr id="4" name="Substituir o login demonstrativo e o estad">
            <a:extLst xmlns:a="http://schemas.openxmlformats.org/drawingml/2006/main">
              <a:ext uri="{FF2B5EF4-FFF2-40B4-BE49-F238E27FC236}">
                <a16:creationId xmlns:a16="http://schemas.microsoft.com/office/drawing/2014/main" id="{5957D0BB-5C30-4DFE-B394-94E8DB1F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47875"/>
            <a:ext cx="819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Substituir o login demonstrativo e o estado local por respostas da aplicação.</a:t>
            </a:r>
          </a:p>
        </p:txBody>
      </p:sp>
      <p:sp>
        <p:nvSpPr>
          <p:cNvPr id="5" name="Locais e catálogo">
            <a:extLst xmlns:a="http://schemas.openxmlformats.org/drawingml/2006/main">
              <a:ext uri="{FF2B5EF4-FFF2-40B4-BE49-F238E27FC236}">
                <a16:creationId xmlns:a16="http://schemas.microsoft.com/office/drawing/2014/main" id="{BEEF032F-75F0-4323-94FC-943518BE3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09950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Locais e catálogo</a:t>
            </a:r>
          </a:p>
        </p:txBody>
      </p:sp>
      <p:sp>
        <p:nvSpPr>
          <p:cNvPr id="6" name="Carregar IDs estáveis, disponibilidade atu">
            <a:extLst xmlns:a="http://schemas.openxmlformats.org/drawingml/2006/main">
              <a:ext uri="{FF2B5EF4-FFF2-40B4-BE49-F238E27FC236}">
                <a16:creationId xmlns:a16="http://schemas.microsoft.com/office/drawing/2014/main" id="{991198C3-98D3-4996-9882-AC1AF96A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09950"/>
            <a:ext cx="819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Carregar IDs estáveis, disponibilidade atual e crianças do local autorizado.</a:t>
            </a:r>
          </a:p>
        </p:txBody>
      </p:sp>
      <p:sp>
        <p:nvSpPr>
          <p:cNvPr id="7" name="Apadrinhamentos">
            <a:extLst xmlns:a="http://schemas.openxmlformats.org/drawingml/2006/main">
              <a:ext uri="{FF2B5EF4-FFF2-40B4-BE49-F238E27FC236}">
                <a16:creationId xmlns:a16="http://schemas.microsoft.com/office/drawing/2014/main" id="{BE6B9FC2-929A-4C3A-B1F0-AC309948A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72025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Apadrinhamentos</a:t>
            </a:r>
          </a:p>
        </p:txBody>
      </p:sp>
      <p:sp>
        <p:nvSpPr>
          <p:cNvPr id="8" name="Ligar confirmChild(), rename() e cancel() ">
            <a:extLst xmlns:a="http://schemas.openxmlformats.org/drawingml/2006/main">
              <a:ext uri="{FF2B5EF4-FFF2-40B4-BE49-F238E27FC236}">
                <a16:creationId xmlns:a16="http://schemas.microsoft.com/office/drawing/2014/main" id="{9ADB4BD1-96FD-4A1C-8925-26515B81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72025"/>
            <a:ext cx="819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Ligar confirmChild(), rename() e cancel() às operações persistidas.</a:t>
            </a:r>
          </a:p>
        </p:txBody>
      </p:sp>
      <p:sp>
        <p:nvSpPr>
          <p:cNvPr id="9" name="Resumo e notificação">
            <a:extLst xmlns:a="http://schemas.openxmlformats.org/drawingml/2006/main">
              <a:ext uri="{FF2B5EF4-FFF2-40B4-BE49-F238E27FC236}">
                <a16:creationId xmlns:a16="http://schemas.microsoft.com/office/drawing/2014/main" id="{02A3B2B0-2A9C-4621-8ED0-9F3FFAACD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34100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Resumo e notificação</a:t>
            </a:r>
          </a:p>
        </p:txBody>
      </p:sp>
      <p:sp>
        <p:nvSpPr>
          <p:cNvPr id="10" name="Apresentar a referência e o prazo devolvid">
            <a:extLst xmlns:a="http://schemas.openxmlformats.org/drawingml/2006/main">
              <a:ext uri="{FF2B5EF4-FFF2-40B4-BE49-F238E27FC236}">
                <a16:creationId xmlns:a16="http://schemas.microsoft.com/office/drawing/2014/main" id="{7B9114E7-A154-4D49-9DAC-2BE9A4AF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134100"/>
            <a:ext cx="819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100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Apresentar a referência e o prazo devolvidos pelo servidor, com o estado real do email.</a:t>
            </a:r>
          </a:p>
        </p:txBody>
      </p:sp>
    </p:spTree>
    <p:extLst>
      <p:ext uri="{BB962C8B-B14F-4D97-AF65-F5344CB8AC3E}">
        <p14:creationId xmlns:p14="http://schemas.microsoft.com/office/powerpoint/2010/main" val="17585457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nfirmação do apadrinhamento">
            <a:extLst xmlns:a="http://schemas.openxmlformats.org/drawingml/2006/main">
              <a:ext uri="{FF2B5EF4-FFF2-40B4-BE49-F238E27FC236}">
                <a16:creationId xmlns:a16="http://schemas.microsoft.com/office/drawing/2014/main" id="{9A45209B-192D-4588-A4E5-2EC14295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Confirmação do apadrinhamento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80227BF7-639B-4752-A610-89B9EE295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12</a:t>
            </a:r>
          </a:p>
        </p:txBody>
      </p:sp>
      <p:sp>
        <p:nvSpPr>
          <p:cNvPr id="3" name="A interface apresenta sucesso depois da co">
            <a:extLst xmlns:a="http://schemas.openxmlformats.org/drawingml/2006/main">
              <a:ext uri="{FF2B5EF4-FFF2-40B4-BE49-F238E27FC236}">
                <a16:creationId xmlns:a16="http://schemas.microsoft.com/office/drawing/2014/main" id="{C00D9C46-D7EA-4927-8F68-0C424718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13144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925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2925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A interface apresenta sucesso depois da confirmação do servidor</a:t>
            </a:r>
          </a:p>
        </p:txBody>
      </p:sp>
      <p:sp>
        <p:nvSpPr>
          <p:cNvPr id="4" name="Reserva e concorrência">
            <a:extLst xmlns:a="http://schemas.openxmlformats.org/drawingml/2006/main">
              <a:ext uri="{FF2B5EF4-FFF2-40B4-BE49-F238E27FC236}">
                <a16:creationId xmlns:a16="http://schemas.microsoft.com/office/drawing/2014/main" id="{43B7D13B-B531-4B13-9ED3-F0A4D03F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Reserva e concorrência</a:t>
            </a:r>
          </a:p>
        </p:txBody>
      </p:sp>
      <p:sp>
        <p:nvSpPr>
          <p:cNvPr id="5" name="O servidor valida a sessão, o local e a di">
            <a:extLst xmlns:a="http://schemas.openxmlformats.org/drawingml/2006/main">
              <a:ext uri="{FF2B5EF4-FFF2-40B4-BE49-F238E27FC236}">
                <a16:creationId xmlns:a16="http://schemas.microsoft.com/office/drawing/2014/main" id="{AB084808-F9E4-4FBD-A1D9-208A4F653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67175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O servidor valida a sessão, o local e a disponibilidade. Duas tentativas para a mesma criança não podem gerar duas reservas.</a:t>
            </a:r>
          </a:p>
        </p:txBody>
      </p:sp>
      <p:sp>
        <p:nvSpPr>
          <p:cNvPr id="6" name="Repetição do pedido">
            <a:extLst xmlns:a="http://schemas.openxmlformats.org/drawingml/2006/main">
              <a:ext uri="{FF2B5EF4-FFF2-40B4-BE49-F238E27FC236}">
                <a16:creationId xmlns:a16="http://schemas.microsoft.com/office/drawing/2014/main" id="{CC6FA0DF-12A9-4AA4-B2B8-2C1C04DC9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76625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Repetição do pedido</a:t>
            </a:r>
          </a:p>
        </p:txBody>
      </p:sp>
      <p:sp>
        <p:nvSpPr>
          <p:cNvPr id="7" name="Duplo clique, falha de rede e nova tentati">
            <a:extLst xmlns:a="http://schemas.openxmlformats.org/drawingml/2006/main">
              <a:ext uri="{FF2B5EF4-FFF2-40B4-BE49-F238E27FC236}">
                <a16:creationId xmlns:a16="http://schemas.microsoft.com/office/drawing/2014/main" id="{F96050B6-68D8-48D0-B1F3-667F04CFA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67175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Duplo clique, falha de rede e nova tentativa precisam de um resultado consistente, sem duplicar o apadrinhamento.</a:t>
            </a:r>
          </a:p>
        </p:txBody>
      </p:sp>
      <p:sp>
        <p:nvSpPr>
          <p:cNvPr id="8" name="Conflito de disponibilidade">
            <a:extLst xmlns:a="http://schemas.openxmlformats.org/drawingml/2006/main">
              <a:ext uri="{FF2B5EF4-FFF2-40B4-BE49-F238E27FC236}">
                <a16:creationId xmlns:a16="http://schemas.microsoft.com/office/drawing/2014/main" id="{3CAED7F2-AD01-4940-A32B-1FE41DD30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1025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Conflito de disponibilidade</a:t>
            </a:r>
          </a:p>
        </p:txBody>
      </p:sp>
      <p:sp>
        <p:nvSpPr>
          <p:cNvPr id="9" name="Se outra pessoa reservar primeiro, a inter">
            <a:extLst xmlns:a="http://schemas.openxmlformats.org/drawingml/2006/main">
              <a:ext uri="{FF2B5EF4-FFF2-40B4-BE49-F238E27FC236}">
                <a16:creationId xmlns:a16="http://schemas.microsoft.com/office/drawing/2014/main" id="{E6D6AEBF-1B06-4AC8-883E-3192FB4B9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0080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Se outra pessoa reservar primeiro, a interface atualiza o catálogo e permite uma nova escolha.</a:t>
            </a:r>
          </a:p>
        </p:txBody>
      </p:sp>
      <p:sp>
        <p:nvSpPr>
          <p:cNvPr id="10" name="Email">
            <a:extLst xmlns:a="http://schemas.openxmlformats.org/drawingml/2006/main">
              <a:ext uri="{FF2B5EF4-FFF2-40B4-BE49-F238E27FC236}">
                <a16:creationId xmlns:a16="http://schemas.microsoft.com/office/drawing/2014/main" id="{33F22B18-5AD1-4244-85AD-190A6066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81025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Email</a:t>
            </a:r>
          </a:p>
        </p:txBody>
      </p:sp>
      <p:sp>
        <p:nvSpPr>
          <p:cNvPr id="11" name="Um email em fila ou com falha tem um estad">
            <a:extLst xmlns:a="http://schemas.openxmlformats.org/drawingml/2006/main">
              <a:ext uri="{FF2B5EF4-FFF2-40B4-BE49-F238E27FC236}">
                <a16:creationId xmlns:a16="http://schemas.microsoft.com/office/drawing/2014/main" id="{4BCFBDD8-F837-4161-89B4-867624502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40080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Um email em fila ou com falha tem um estado próprio. A notificação não deve originar outra reserva.</a:t>
            </a:r>
          </a:p>
        </p:txBody>
      </p:sp>
    </p:spTree>
    <p:extLst>
      <p:ext uri="{BB962C8B-B14F-4D97-AF65-F5344CB8AC3E}">
        <p14:creationId xmlns:p14="http://schemas.microsoft.com/office/powerpoint/2010/main" val="91662493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Exemplos e decisões a confirmar">
            <a:extLst xmlns:a="http://schemas.openxmlformats.org/drawingml/2006/main">
              <a:ext uri="{FF2B5EF4-FFF2-40B4-BE49-F238E27FC236}">
                <a16:creationId xmlns:a16="http://schemas.microsoft.com/office/drawing/2014/main" id="{11E3C2B5-3618-42B6-8B5F-A2CFDB70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Exemplos e decisões a confirmar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9FEBF43A-497E-4F20-A6B3-6A50794E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13</a:t>
            </a:r>
          </a:p>
        </p:txBody>
      </p:sp>
      <p:sp>
        <p:nvSpPr>
          <p:cNvPr id="3" name="Quatro cartões disponíveis">
            <a:extLst xmlns:a="http://schemas.openxmlformats.org/drawingml/2006/main">
              <a:ext uri="{FF2B5EF4-FFF2-40B4-BE49-F238E27FC236}">
                <a16:creationId xmlns:a16="http://schemas.microsoft.com/office/drawing/2014/main" id="{6E1A36F2-25B0-4452-BE77-08FF9D40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Quatro cartões disponíveis</a:t>
            </a:r>
          </a:p>
        </p:txBody>
      </p:sp>
      <p:sp>
        <p:nvSpPr>
          <p:cNvPr id="4" name="O desenho mostra um contador de 14, mas fo">
            <a:extLst xmlns:a="http://schemas.openxmlformats.org/drawingml/2006/main">
              <a:ext uri="{FF2B5EF4-FFF2-40B4-BE49-F238E27FC236}">
                <a16:creationId xmlns:a16="http://schemas.microsoft.com/office/drawing/2014/main" id="{CC530C45-00A4-4D11-A892-1CAB282AF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O desenho mostra um contador de 14, mas fornece quatro fichas. O protótipo usa apenas os quatro exemplos.</a:t>
            </a:r>
          </a:p>
        </p:txBody>
      </p:sp>
      <p:sp>
        <p:nvSpPr>
          <p:cNvPr id="5" name="Dados divergentes da Ana">
            <a:extLst xmlns:a="http://schemas.openxmlformats.org/drawingml/2006/main">
              <a:ext uri="{FF2B5EF4-FFF2-40B4-BE49-F238E27FC236}">
                <a16:creationId xmlns:a16="http://schemas.microsoft.com/office/drawing/2014/main" id="{85460AF5-A067-4BE3-B84F-0F9B9BCCE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9550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Dados divergentes da Ana</a:t>
            </a:r>
          </a:p>
        </p:txBody>
      </p:sp>
      <p:sp>
        <p:nvSpPr>
          <p:cNvPr id="6" name="O cartão indica 11 anos. O modal exemplifi">
            <a:extLst xmlns:a="http://schemas.openxmlformats.org/drawingml/2006/main">
              <a:ext uri="{FF2B5EF4-FFF2-40B4-BE49-F238E27FC236}">
                <a16:creationId xmlns:a16="http://schemas.microsoft.com/office/drawing/2014/main" id="{BEFB7EC3-DDC2-44B3-A1A5-EBA25E52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8605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O cartão indica 11 anos. O modal exemplificativo indica 13. O fluxo utiliza o registo selecionado.</a:t>
            </a:r>
          </a:p>
        </p:txBody>
      </p:sp>
      <p:sp>
        <p:nvSpPr>
          <p:cNvPr id="7" name="Referências e email">
            <a:extLst xmlns:a="http://schemas.openxmlformats.org/drawingml/2006/main">
              <a:ext uri="{FF2B5EF4-FFF2-40B4-BE49-F238E27FC236}">
                <a16:creationId xmlns:a16="http://schemas.microsoft.com/office/drawing/2014/main" id="{292481C9-A51A-443A-91DD-85C6586D5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5775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Referências e email</a:t>
            </a:r>
          </a:p>
        </p:txBody>
      </p:sp>
      <p:sp>
        <p:nvSpPr>
          <p:cNvPr id="8" name="Há códigos fictícios nos exemplos. A integ">
            <a:extLst xmlns:a="http://schemas.openxmlformats.org/drawingml/2006/main">
              <a:ext uri="{FF2B5EF4-FFF2-40B4-BE49-F238E27FC236}">
                <a16:creationId xmlns:a16="http://schemas.microsoft.com/office/drawing/2014/main" id="{B577DEF3-63BC-4C50-A26B-B65049C4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4830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Há códigos fictícios nos exemplos. A integração deve emitir as referências reais e refletir o envio efetivo do email.</a:t>
            </a:r>
          </a:p>
        </p:txBody>
      </p:sp>
      <p:sp>
        <p:nvSpPr>
          <p:cNvPr id="9" name="Regra após cancelamento">
            <a:extLst xmlns:a="http://schemas.openxmlformats.org/drawingml/2006/main">
              <a:ext uri="{FF2B5EF4-FFF2-40B4-BE49-F238E27FC236}">
                <a16:creationId xmlns:a16="http://schemas.microsoft.com/office/drawing/2014/main" id="{02F43862-B55C-4C92-B7D9-9F73ECBE3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85775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Regra após cancelamento</a:t>
            </a:r>
          </a:p>
        </p:txBody>
      </p:sp>
      <p:sp>
        <p:nvSpPr>
          <p:cNvPr id="10" name="O protótipo conserva o bloqueio do local. ">
            <a:extLst xmlns:a="http://schemas.openxmlformats.org/drawingml/2006/main">
              <a:ext uri="{FF2B5EF4-FFF2-40B4-BE49-F238E27FC236}">
                <a16:creationId xmlns:a16="http://schemas.microsoft.com/office/drawing/2014/main" id="{89A0C664-FCAD-4D77-AE84-E9E34C60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44830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O protótipo conserva o bloqueio do local. A organização deve confirmar a regra após cancelar todos os apadrinhamentos.</a:t>
            </a:r>
          </a:p>
        </p:txBody>
      </p:sp>
    </p:spTree>
    <p:extLst>
      <p:ext uri="{BB962C8B-B14F-4D97-AF65-F5344CB8AC3E}">
        <p14:creationId xmlns:p14="http://schemas.microsoft.com/office/powerpoint/2010/main" val="112488249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Homologação da integração">
            <a:extLst xmlns:a="http://schemas.openxmlformats.org/drawingml/2006/main">
              <a:ext uri="{FF2B5EF4-FFF2-40B4-BE49-F238E27FC236}">
                <a16:creationId xmlns:a16="http://schemas.microsoft.com/office/drawing/2014/main" id="{9039F0ED-27CA-44C8-AE73-E12CBA056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Homologação da integração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6F359BA2-E430-41C8-9DC7-C7BF8BA4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14</a:t>
            </a:r>
          </a:p>
        </p:txBody>
      </p:sp>
      <p:sp>
        <p:nvSpPr>
          <p:cNvPr id="3" name="30 cenários de aceitação">
            <a:extLst xmlns:a="http://schemas.openxmlformats.org/drawingml/2006/main">
              <a:ext uri="{FF2B5EF4-FFF2-40B4-BE49-F238E27FC236}">
                <a16:creationId xmlns:a16="http://schemas.microsoft.com/office/drawing/2014/main" id="{9E1CA241-04EA-4920-A7ED-9DEB9C8E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1333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30 cenários de aceitação</a:t>
            </a:r>
          </a:p>
        </p:txBody>
      </p:sp>
      <p:sp>
        <p:nvSpPr>
          <p:cNvPr id="4" name="Apresentação e navegação">
            <a:extLst xmlns:a="http://schemas.openxmlformats.org/drawingml/2006/main">
              <a:ext uri="{FF2B5EF4-FFF2-40B4-BE49-F238E27FC236}">
                <a16:creationId xmlns:a16="http://schemas.microsoft.com/office/drawing/2014/main" id="{23469702-56D6-43EB-BF00-C34CE95DA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Apresentação e navegação</a:t>
            </a:r>
          </a:p>
        </p:txBody>
      </p:sp>
      <p:sp>
        <p:nvSpPr>
          <p:cNvPr id="5" name="Responsividade, recursos, CUF aberta, esta">
            <a:extLst xmlns:a="http://schemas.openxmlformats.org/drawingml/2006/main">
              <a:ext uri="{FF2B5EF4-FFF2-40B4-BE49-F238E27FC236}">
                <a16:creationId xmlns:a16="http://schemas.microsoft.com/office/drawing/2014/main" id="{78F78693-026B-425B-AA20-EFDF5202A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2905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Responsividade, recursos, CUF aberta, estados indisponíveis, filtros, paginação e modais.</a:t>
            </a:r>
          </a:p>
        </p:txBody>
      </p:sp>
      <p:sp>
        <p:nvSpPr>
          <p:cNvPr id="6" name="Identidade e permissões">
            <a:extLst xmlns:a="http://schemas.openxmlformats.org/drawingml/2006/main">
              <a:ext uri="{FF2B5EF4-FFF2-40B4-BE49-F238E27FC236}">
                <a16:creationId xmlns:a16="http://schemas.microsoft.com/office/drawing/2014/main" id="{5748FD40-29F5-4B33-9EA6-049B0E73C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3850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Identidade e permissões</a:t>
            </a:r>
          </a:p>
        </p:txBody>
      </p:sp>
      <p:sp>
        <p:nvSpPr>
          <p:cNvPr id="7" name="Login real, empresa autorizada, acesso dir">
            <a:extLst xmlns:a="http://schemas.openxmlformats.org/drawingml/2006/main">
              <a:ext uri="{FF2B5EF4-FFF2-40B4-BE49-F238E27FC236}">
                <a16:creationId xmlns:a16="http://schemas.microsoft.com/office/drawing/2014/main" id="{6DD84929-7B3A-47A1-AA64-AA3F503F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82905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Login real, empresa autorizada, acesso direto a rotas e sessão expirada.</a:t>
            </a:r>
          </a:p>
        </p:txBody>
      </p:sp>
      <p:sp>
        <p:nvSpPr>
          <p:cNvPr id="8" name="Persistência e conflitos">
            <a:extLst xmlns:a="http://schemas.openxmlformats.org/drawingml/2006/main">
              <a:ext uri="{FF2B5EF4-FFF2-40B4-BE49-F238E27FC236}">
                <a16:creationId xmlns:a16="http://schemas.microsoft.com/office/drawing/2014/main" id="{E5A6BB36-79E9-4C4E-9540-0A8BCF4D6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1975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Persistência e conflitos</a:t>
            </a:r>
          </a:p>
        </p:txBody>
      </p:sp>
      <p:sp>
        <p:nvSpPr>
          <p:cNvPr id="9" name="Reserva, duplo clique, tentativas concorre">
            <a:extLst xmlns:a="http://schemas.openxmlformats.org/drawingml/2006/main">
              <a:ext uri="{FF2B5EF4-FFF2-40B4-BE49-F238E27FC236}">
                <a16:creationId xmlns:a16="http://schemas.microsoft.com/office/drawing/2014/main" id="{9093EE36-07B4-4CA5-B0F9-EBE758D7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1030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Reserva, duplo clique, tentativas concorrentes, recarga e utilização noutro dispositivo.</a:t>
            </a:r>
          </a:p>
        </p:txBody>
      </p:sp>
      <p:sp>
        <p:nvSpPr>
          <p:cNvPr id="10" name="Operação e comunicação">
            <a:extLst xmlns:a="http://schemas.openxmlformats.org/drawingml/2006/main">
              <a:ext uri="{FF2B5EF4-FFF2-40B4-BE49-F238E27FC236}">
                <a16:creationId xmlns:a16="http://schemas.microsoft.com/office/drawing/2014/main" id="{0443BD7B-4EC9-44E9-892D-AEF94D0C5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619750"/>
            <a:ext cx="638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Operação e comunicação</a:t>
            </a:r>
          </a:p>
        </p:txBody>
      </p:sp>
      <p:sp>
        <p:nvSpPr>
          <p:cNvPr id="11" name="Nome do padrinho, cancelamento, entrega ad">
            <a:extLst xmlns:a="http://schemas.openxmlformats.org/drawingml/2006/main">
              <a:ext uri="{FF2B5EF4-FFF2-40B4-BE49-F238E27FC236}">
                <a16:creationId xmlns:a16="http://schemas.microsoft.com/office/drawing/2014/main" id="{6BA857D9-0E4A-43BF-A3B0-15EBDFF2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21030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025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Nome do padrinho, cancelamento, entrega administrativa, email e tratamento de falhas.</a:t>
            </a:r>
          </a:p>
        </p:txBody>
      </p:sp>
    </p:spTree>
    <p:extLst>
      <p:ext uri="{BB962C8B-B14F-4D97-AF65-F5344CB8AC3E}">
        <p14:creationId xmlns:p14="http://schemas.microsoft.com/office/powerpoint/2010/main" val="17252232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Material para recebimento pela TI">
            <a:extLst xmlns:a="http://schemas.openxmlformats.org/drawingml/2006/main">
              <a:ext uri="{FF2B5EF4-FFF2-40B4-BE49-F238E27FC236}">
                <a16:creationId xmlns:a16="http://schemas.microsoft.com/office/drawing/2014/main" id="{6B59272D-A944-4603-93C7-F1F4E1C2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343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00205C"/>
                </a:solidFill>
                <a:latin typeface="Montserrat"/>
                <a:ea typeface="Montserrat"/>
                <a:cs typeface="Montserrat"/>
              </a:rPr>
              <a:t>Material para recebimento pela TI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5C76324D-926F-463B-BF46-C5D8E9F4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8581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66768A"/>
                </a:solidFill>
                <a:latin typeface="Montserrat"/>
                <a:ea typeface="Montserrat"/>
                <a:cs typeface="Montserrat"/>
              </a:rPr>
              <a:t>15</a:t>
            </a:r>
          </a:p>
        </p:txBody>
      </p:sp>
      <p:sp>
        <p:nvSpPr>
          <p:cNvPr id="3" name="O pacote de layouts pode ser recebido desd">
            <a:extLst xmlns:a="http://schemas.openxmlformats.org/drawingml/2006/main">
              <a:ext uri="{FF2B5EF4-FFF2-40B4-BE49-F238E27FC236}">
                <a16:creationId xmlns:a16="http://schemas.microsoft.com/office/drawing/2014/main" id="{DAFD2061-FB6C-4896-9C92-295276B48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13335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0095B2"/>
                </a:solidFill>
                <a:latin typeface="Montserrat"/>
                <a:ea typeface="Montserrat"/>
                <a:cs typeface="Montserrat"/>
              </a:defRPr>
            </a:pPr>
            <a:r>
              <a:rPr sz="3150" b="1">
                <a:solidFill>
                  <a:srgbClr val="0095B2"/>
                </a:solidFill>
                <a:latin typeface="Montserrat"/>
                <a:ea typeface="Montserrat"/>
                <a:cs typeface="Montserrat"/>
              </a:rPr>
              <a:t>O pacote de layouts pode ser recebido desde já</a:t>
            </a:r>
          </a:p>
        </p:txBody>
      </p:sp>
      <p:sp>
        <p:nvSpPr>
          <p:cNvPr id="4" name="A equipa liga os ficheiros aos serviços e ">
            <a:extLst xmlns:a="http://schemas.openxmlformats.org/drawingml/2006/main">
              <a:ext uri="{FF2B5EF4-FFF2-40B4-BE49-F238E27FC236}">
                <a16:creationId xmlns:a16="http://schemas.microsoft.com/office/drawing/2014/main" id="{C52A5C81-119F-4015-B1ED-2C82CF1A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95625"/>
            <a:ext cx="13144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2334B"/>
                </a:solidFill>
                <a:latin typeface="Montserrat"/>
                <a:ea typeface="Montserrat"/>
                <a:cs typeface="Montserrat"/>
              </a:defRPr>
            </a:pPr>
            <a:r>
              <a:rPr sz="2250" b="0">
                <a:solidFill>
                  <a:srgbClr val="22334B"/>
                </a:solidFill>
                <a:latin typeface="Montserrat"/>
                <a:ea typeface="Montserrat"/>
                <a:cs typeface="Montserrat"/>
              </a:rPr>
              <a:t>A equipa liga os ficheiros aos serviços e à base de dados do sistema na fase de integração.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A762A-8A77-4685-AA32-48B6E80FE060}"/>
              </a:ext>
            </a:extLst>
          </p:cNvPr>
          <p:cNvGraphicFramePr/>
          <p:nvPr/>
        </p:nvGraphicFramePr>
        <p:xfrm>
          <a:off xmlns:a="http://schemas.openxmlformats.org/drawingml/2006/main" x="762000" y="4476750"/>
          <a:ext xmlns:a="http://schemas.openxmlformats.org/drawingml/2006/main" cx="137160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381750"/>
                <a:gridCol w="7334250"/>
              </a:tblGrid>
              <a:tr h="571500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Documento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Consulta principal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T w="9525">
                      <a:solidFill>
                        <a:srgbClr val="DFE7ED"/>
                      </a:solidFill>
                      <a:prstDash val="solid"/>
                    </a:lnT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00205C"/>
                    </a:solidFill>
                  </a:tcPr>
                </a:tc>
              </a:tr>
              <a:tr h="571500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GUIA-PARA-TI.md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Arquitetura dos ficheiros e pontos de substituição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571500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CONTRATOS-DE-DADOS.md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Campos e respostas esperadas do sistema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CENARIOS-DE-ACEITACAO.md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Critérios para homologação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1F5F8"/>
                    </a:solidFill>
                  </a:tcPr>
                </a:tc>
              </a:tr>
              <a:tr h="571500"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MAPA-DOS-MODELOS.md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FE7ED"/>
                      </a:solidFill>
                      <a:prstDash val="solid"/>
                    </a:lnL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42875" tIns="142875" rIns="142875" bIns="142875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2334B"/>
                          </a:solidFill>
                          <a:latin typeface="Montserrat"/>
                          <a:ea typeface="Montserrat"/>
                          <a:cs typeface="Montserrat"/>
                        </a:rPr>
                        <a:t>Origem de cada layout e divergências dos materiais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FE7ED"/>
                      </a:solidFill>
                      <a:prstDash val="solid"/>
                    </a:lnR>
                    <a:lnB w="9525">
                      <a:solidFill>
                        <a:srgbClr val="DFE7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5413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2026-10-15T21:02:45.7660000Z</dcterms:created>
  <dcterms:modified xsi:type="dcterms:W3CDTF">2026-10-15T21:02:45.7660000Z</dcterms:modified>
</coreProperties>
</file>